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4"/>
  </p:sldMasterIdLst>
  <p:notesMasterIdLst>
    <p:notesMasterId r:id="rId39"/>
  </p:notesMasterIdLst>
  <p:handoutMasterIdLst>
    <p:handoutMasterId r:id="rId40"/>
  </p:handoutMasterIdLst>
  <p:sldIdLst>
    <p:sldId id="287" r:id="rId5"/>
    <p:sldId id="256" r:id="rId6"/>
    <p:sldId id="322" r:id="rId7"/>
    <p:sldId id="323" r:id="rId8"/>
    <p:sldId id="324" r:id="rId9"/>
    <p:sldId id="288" r:id="rId10"/>
    <p:sldId id="279" r:id="rId11"/>
    <p:sldId id="272" r:id="rId12"/>
    <p:sldId id="293" r:id="rId13"/>
    <p:sldId id="318" r:id="rId14"/>
    <p:sldId id="294" r:id="rId15"/>
    <p:sldId id="257" r:id="rId16"/>
    <p:sldId id="270" r:id="rId17"/>
    <p:sldId id="292" r:id="rId18"/>
    <p:sldId id="310" r:id="rId19"/>
    <p:sldId id="296" r:id="rId20"/>
    <p:sldId id="307" r:id="rId21"/>
    <p:sldId id="276" r:id="rId22"/>
    <p:sldId id="277" r:id="rId23"/>
    <p:sldId id="306" r:id="rId24"/>
    <p:sldId id="319" r:id="rId25"/>
    <p:sldId id="274" r:id="rId26"/>
    <p:sldId id="317" r:id="rId27"/>
    <p:sldId id="280" r:id="rId28"/>
    <p:sldId id="281" r:id="rId29"/>
    <p:sldId id="282" r:id="rId30"/>
    <p:sldId id="283" r:id="rId31"/>
    <p:sldId id="284" r:id="rId32"/>
    <p:sldId id="321" r:id="rId33"/>
    <p:sldId id="285" r:id="rId34"/>
    <p:sldId id="326" r:id="rId35"/>
    <p:sldId id="308" r:id="rId36"/>
    <p:sldId id="327" r:id="rId37"/>
    <p:sldId id="289" r:id="rId3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80000"/>
    <a:srgbClr val="D09E00"/>
    <a:srgbClr val="0033CC"/>
    <a:srgbClr val="4C0000"/>
    <a:srgbClr val="008000"/>
    <a:srgbClr val="EE3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94609" autoAdjust="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889F8A4-056D-4827-96CB-D639C27203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B375E30-F5CD-4090-9637-3E0CEE547A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C3057B3A-7293-4368-8438-EA72B26523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D7EB0835-963E-4EBC-8AD4-361ECCABD92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84983E9-D90B-4D35-8C02-F8C3F55A4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BCD8C867-5621-42CB-9652-846579397D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CFA1D100-4C7D-470B-8FB6-82D6434707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B1D998D-75AE-42AB-89A9-C83B2EA19AD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72272E8F-D127-4787-8583-B00FD99725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51DD3AA4-4F4D-46C3-B7E1-AAA7E686F7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E5149048-F3B9-4678-9205-39AEC0AA04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CBF10A-C37B-460B-8F52-1FA75AC3D9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2E3B0D3-D8F8-453F-A090-DFFA25B9E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1CC47C-D971-4B20-BB60-40EECB6631C3}" type="slidenum">
              <a:rPr kumimoji="0" lang="en-US" altLang="en-US" smtClean="0"/>
              <a:pPr>
                <a:spcBef>
                  <a:spcPct val="0"/>
                </a:spcBef>
              </a:pPr>
              <a:t>2</a:t>
            </a:fld>
            <a:endParaRPr kumimoji="0"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94906AA-A268-4832-803D-EE20555790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1B3FB72-6838-4E29-979E-3778D3680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466B4D2-BFFC-4BBB-A430-4B6345F10316}"/>
              </a:ext>
            </a:extLst>
          </p:cNvPr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387458ED-C64B-49DD-8828-44C99CE6A7D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1DACC53-79B6-416E-8A92-7BAEB55AF45A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413A4ACE-BB97-4BC5-B705-D165A58FD8A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8" name="Oval 6">
              <a:extLst>
                <a:ext uri="{FF2B5EF4-FFF2-40B4-BE49-F238E27FC236}">
                  <a16:creationId xmlns:a16="http://schemas.microsoft.com/office/drawing/2014/main" id="{CC78255A-E0B9-4F40-8940-33333B1EC1A9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C7C3A2A3-59AB-4F74-899D-E0F25F214DF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0" name="Oval 8">
              <a:extLst>
                <a:ext uri="{FF2B5EF4-FFF2-40B4-BE49-F238E27FC236}">
                  <a16:creationId xmlns:a16="http://schemas.microsoft.com/office/drawing/2014/main" id="{E9AAA1F4-7682-4A7E-89B9-CD74F5E1605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6F53FCD6-1E13-48BE-AB2A-09B737A00E0F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C0E69521-9FCC-45A3-8817-DE2C0EF41199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A2B7387C-05DB-46D0-9615-3EDDC30C4642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F6B4445-9957-45A7-A981-FB3371EDBBE3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937753B2-990E-4D51-AD52-5D4A58B55004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16" name="Group 14">
              <a:extLst>
                <a:ext uri="{FF2B5EF4-FFF2-40B4-BE49-F238E27FC236}">
                  <a16:creationId xmlns:a16="http://schemas.microsoft.com/office/drawing/2014/main" id="{0AAD990D-F4AE-48E6-AC2A-209B4C499E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>
                <a:extLst>
                  <a:ext uri="{FF2B5EF4-FFF2-40B4-BE49-F238E27FC236}">
                    <a16:creationId xmlns:a16="http://schemas.microsoft.com/office/drawing/2014/main" id="{F138396C-7F70-4D1B-991B-4EC96717D4D0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3" name="Oval 16">
                <a:extLst>
                  <a:ext uri="{FF2B5EF4-FFF2-40B4-BE49-F238E27FC236}">
                    <a16:creationId xmlns:a16="http://schemas.microsoft.com/office/drawing/2014/main" id="{40C42748-4085-4C20-8D01-BA882FF660C8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4" name="Oval 17">
                <a:extLst>
                  <a:ext uri="{FF2B5EF4-FFF2-40B4-BE49-F238E27FC236}">
                    <a16:creationId xmlns:a16="http://schemas.microsoft.com/office/drawing/2014/main" id="{7DA61C87-4F44-4210-BD18-3252791A26DE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5" name="Oval 18">
                <a:extLst>
                  <a:ext uri="{FF2B5EF4-FFF2-40B4-BE49-F238E27FC236}">
                    <a16:creationId xmlns:a16="http://schemas.microsoft.com/office/drawing/2014/main" id="{3628C769-E5A9-4DB8-8D57-810B90D2D6B7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6" name="Oval 19">
                <a:extLst>
                  <a:ext uri="{FF2B5EF4-FFF2-40B4-BE49-F238E27FC236}">
                    <a16:creationId xmlns:a16="http://schemas.microsoft.com/office/drawing/2014/main" id="{314C668B-CAE6-48F8-97C9-7D44ADA9E27D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7" name="Oval 20">
                <a:extLst>
                  <a:ext uri="{FF2B5EF4-FFF2-40B4-BE49-F238E27FC236}">
                    <a16:creationId xmlns:a16="http://schemas.microsoft.com/office/drawing/2014/main" id="{6BEBA589-E08A-4DE6-AE74-95BD2157AB7A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8" name="Oval 21">
                <a:extLst>
                  <a:ext uri="{FF2B5EF4-FFF2-40B4-BE49-F238E27FC236}">
                    <a16:creationId xmlns:a16="http://schemas.microsoft.com/office/drawing/2014/main" id="{9689DD50-470E-4C48-9E87-EAB77ADEA9F7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29" name="Oval 22">
                <a:extLst>
                  <a:ext uri="{FF2B5EF4-FFF2-40B4-BE49-F238E27FC236}">
                    <a16:creationId xmlns:a16="http://schemas.microsoft.com/office/drawing/2014/main" id="{2E70F01F-50E7-4B84-89B6-47C7B7BA83A2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</p:grpSp>
        <p:sp>
          <p:nvSpPr>
            <p:cNvPr id="17" name="Oval 23">
              <a:extLst>
                <a:ext uri="{FF2B5EF4-FFF2-40B4-BE49-F238E27FC236}">
                  <a16:creationId xmlns:a16="http://schemas.microsoft.com/office/drawing/2014/main" id="{76E83B65-ED17-4C29-AF50-CEF0269EAA58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18" name="Group 24">
              <a:extLst>
                <a:ext uri="{FF2B5EF4-FFF2-40B4-BE49-F238E27FC236}">
                  <a16:creationId xmlns:a16="http://schemas.microsoft.com/office/drawing/2014/main" id="{91F15EA5-BDB9-4C82-A68C-A18EBB739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>
                <a:extLst>
                  <a:ext uri="{FF2B5EF4-FFF2-40B4-BE49-F238E27FC236}">
                    <a16:creationId xmlns:a16="http://schemas.microsoft.com/office/drawing/2014/main" id="{919B014A-450D-4DAD-AE5E-014C48DACF50}"/>
                  </a:ext>
                </a:extLst>
              </p:cNvPr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26">
                <a:extLst>
                  <a:ext uri="{FF2B5EF4-FFF2-40B4-BE49-F238E27FC236}">
                    <a16:creationId xmlns:a16="http://schemas.microsoft.com/office/drawing/2014/main" id="{1341EDB5-87E8-4C8B-9D3F-98A423D27486}"/>
                  </a:ext>
                </a:extLst>
              </p:cNvPr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7">
                <a:extLst>
                  <a:ext uri="{FF2B5EF4-FFF2-40B4-BE49-F238E27FC236}">
                    <a16:creationId xmlns:a16="http://schemas.microsoft.com/office/drawing/2014/main" id="{80859DCE-2AF6-4794-A28C-A83D73D6BF10}"/>
                  </a:ext>
                </a:extLst>
              </p:cNvPr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526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526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" name="Rectangle 30">
            <a:extLst>
              <a:ext uri="{FF2B5EF4-FFF2-40B4-BE49-F238E27FC236}">
                <a16:creationId xmlns:a16="http://schemas.microsoft.com/office/drawing/2014/main" id="{4D3F8238-CCA1-4234-AEAC-DD9F9C528C3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31">
            <a:extLst>
              <a:ext uri="{FF2B5EF4-FFF2-40B4-BE49-F238E27FC236}">
                <a16:creationId xmlns:a16="http://schemas.microsoft.com/office/drawing/2014/main" id="{6281B2FC-BA3C-48FA-AB39-4F7D65073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Rectangle 32">
            <a:extLst>
              <a:ext uri="{FF2B5EF4-FFF2-40B4-BE49-F238E27FC236}">
                <a16:creationId xmlns:a16="http://schemas.microsoft.com/office/drawing/2014/main" id="{94A349E9-337F-47B3-BF5E-4BC91B485C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F08F45-9063-40D3-A517-39CF1D992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31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EDE369C-9454-4CE3-AE05-DB8934DFDD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396E3B51-6812-427E-B1D1-99D72B0E1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9FCE8048-2E88-4F5E-9A0E-EDFE776AF2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B3808-A212-4DA8-AB81-0D9BE1AF8B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95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AE76E1FE-6EEF-4E76-B23B-AEC02D29DB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9CECCCB-01EA-4E0E-B867-773C149F1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A38C25B4-0E51-4039-9D85-412527DD0D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04E-AB83-4824-BEFA-34F8842491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663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793954B-2481-4CB5-BAD4-D46395C49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A891C179-FFEF-45C3-9CD4-66907A884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B178519B-8DB3-48B6-A844-E6C7C6F92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9A3C3-BE67-4370-9147-8A4E098A70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10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03AAE0C0-8C24-46E3-B3F6-C67722381A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7E8D58BB-919B-452B-829A-3E94BA5E19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0CFBBE31-E488-4BA1-9853-D190BC90B0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40048-A13A-4EAC-A1EE-57D8713821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95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643C8BB-4B9A-4DDC-9FA8-771AB9CF5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278E287B-C5BD-4732-B080-85E6583A0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2BB412FB-51A5-4F19-AD7D-AD005D418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C0D56-A835-41B2-9FBA-B4B1790D9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38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5F12CDF6-F7E7-44B5-B55C-90BD545CBE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671DF866-6D1B-48A0-B9D3-FD0933970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E0C5D1D7-D2CC-4004-A0B4-669DAEBAA0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1FB87-6238-4B7A-9E5F-941E18E15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823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0014562-DF54-477C-9071-E383EAAFC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76C4EEC2-2492-4879-9F11-C122B14516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45291A70-5778-4FB5-A4F0-CD425448AB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DDF23-17F6-4A5A-B7EB-E2641BAEFA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88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977BAC67-1DDA-48DA-BC79-ACABFC86AB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CF810F4D-0796-4230-8CFF-B06EA99E17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7938CDC1-13B2-42F9-B34A-D66A30E40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B4947-1E63-4EAA-AFA9-70247B26DA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28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460DF3CB-926C-460A-B54D-C1067F8878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FD6F4A05-BBEB-40F7-8AA2-96FCCDEB0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813AE56C-58E2-46A7-9612-532763043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A6490-C5A6-429C-83FC-E8F2A41A0B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8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A2F38850-7AF0-4A67-829D-B2E63D06F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4C32F80E-6871-4BA5-BE00-B2031FEDA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2E86CC6D-5DD2-4ABF-B778-8076BF082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9C1BC-D077-471B-A8A1-40004AD225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084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2A46BDD0-7ECA-43B8-B87F-C29B60EDE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5EFDDBB7-0983-4201-9787-84E8E1A5A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2A3AE1AA-1E17-440D-8034-8256AC5695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6D02D-4282-48EC-BF6B-A8E1457014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08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CFA2C62C-9A4E-42CD-BA9F-926EB35CB75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3C504173-44BF-4D53-A9A4-39D5AF145DEF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37E68F8E-477D-42C7-BFD5-4E3B9C10D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>
                <a:extLst>
                  <a:ext uri="{FF2B5EF4-FFF2-40B4-BE49-F238E27FC236}">
                    <a16:creationId xmlns:a16="http://schemas.microsoft.com/office/drawing/2014/main" id="{4AC64F8C-3A74-4412-84A2-B017696051DB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39" name="Oval 6">
                <a:extLst>
                  <a:ext uri="{FF2B5EF4-FFF2-40B4-BE49-F238E27FC236}">
                    <a16:creationId xmlns:a16="http://schemas.microsoft.com/office/drawing/2014/main" id="{34DEBA4A-A429-490F-8009-DE29E58A7F68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40" name="Oval 7">
                <a:extLst>
                  <a:ext uri="{FF2B5EF4-FFF2-40B4-BE49-F238E27FC236}">
                    <a16:creationId xmlns:a16="http://schemas.microsoft.com/office/drawing/2014/main" id="{23E68E46-4791-486A-8E71-B4DE02EE0B5C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41" name="Oval 8">
                <a:extLst>
                  <a:ext uri="{FF2B5EF4-FFF2-40B4-BE49-F238E27FC236}">
                    <a16:creationId xmlns:a16="http://schemas.microsoft.com/office/drawing/2014/main" id="{C4A584FD-A44D-44A3-B84A-042A006A7B3B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42" name="Oval 9">
                <a:extLst>
                  <a:ext uri="{FF2B5EF4-FFF2-40B4-BE49-F238E27FC236}">
                    <a16:creationId xmlns:a16="http://schemas.microsoft.com/office/drawing/2014/main" id="{63AB1156-D2C7-4F74-B56B-E16CEB262B60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43" name="Oval 10">
                <a:extLst>
                  <a:ext uri="{FF2B5EF4-FFF2-40B4-BE49-F238E27FC236}">
                    <a16:creationId xmlns:a16="http://schemas.microsoft.com/office/drawing/2014/main" id="{84BB38E3-34EC-432C-95D1-B400FC7043B0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44" name="Oval 11">
                <a:extLst>
                  <a:ext uri="{FF2B5EF4-FFF2-40B4-BE49-F238E27FC236}">
                    <a16:creationId xmlns:a16="http://schemas.microsoft.com/office/drawing/2014/main" id="{E6885B16-8454-4DCD-9F20-DB2AAFF01C99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sp>
            <p:nvSpPr>
              <p:cNvPr id="1045" name="Oval 12">
                <a:extLst>
                  <a:ext uri="{FF2B5EF4-FFF2-40B4-BE49-F238E27FC236}">
                    <a16:creationId xmlns:a16="http://schemas.microsoft.com/office/drawing/2014/main" id="{D098691B-E333-4DC3-8D8B-004AD36A0DE3}"/>
                  </a:ext>
                </a:extLst>
              </p:cNvPr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</p:grpSp>
        <p:sp>
          <p:nvSpPr>
            <p:cNvPr id="1034" name="Rectangle 13">
              <a:extLst>
                <a:ext uri="{FF2B5EF4-FFF2-40B4-BE49-F238E27FC236}">
                  <a16:creationId xmlns:a16="http://schemas.microsoft.com/office/drawing/2014/main" id="{C54EE51D-B3CF-4963-825B-D432C3FB10B4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035" name="Oval 14">
              <a:extLst>
                <a:ext uri="{FF2B5EF4-FFF2-40B4-BE49-F238E27FC236}">
                  <a16:creationId xmlns:a16="http://schemas.microsoft.com/office/drawing/2014/main" id="{1F64E48E-312B-4B8F-BA75-415F8411222B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036" name="Oval 15">
              <a:extLst>
                <a:ext uri="{FF2B5EF4-FFF2-40B4-BE49-F238E27FC236}">
                  <a16:creationId xmlns:a16="http://schemas.microsoft.com/office/drawing/2014/main" id="{78D76073-C44D-4545-A1CF-C167C20F589C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sp>
          <p:nvSpPr>
            <p:cNvPr id="1037" name="Oval 16">
              <a:extLst>
                <a:ext uri="{FF2B5EF4-FFF2-40B4-BE49-F238E27FC236}">
                  <a16:creationId xmlns:a16="http://schemas.microsoft.com/office/drawing/2014/main" id="{62EECB6E-C05C-4D08-9231-62DAE5523C7E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</p:grpSp>
      <p:sp>
        <p:nvSpPr>
          <p:cNvPr id="1027" name="Rectangle 17">
            <a:extLst>
              <a:ext uri="{FF2B5EF4-FFF2-40B4-BE49-F238E27FC236}">
                <a16:creationId xmlns:a16="http://schemas.microsoft.com/office/drawing/2014/main" id="{362E4ABA-EFDC-4BB6-98BB-C8EAAA9463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8">
            <a:extLst>
              <a:ext uri="{FF2B5EF4-FFF2-40B4-BE49-F238E27FC236}">
                <a16:creationId xmlns:a16="http://schemas.microsoft.com/office/drawing/2014/main" id="{659C64AC-0BD4-48AE-861D-BA5BF0754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4227" name="Rectangle 19">
            <a:extLst>
              <a:ext uri="{FF2B5EF4-FFF2-40B4-BE49-F238E27FC236}">
                <a16:creationId xmlns:a16="http://schemas.microsoft.com/office/drawing/2014/main" id="{2A741875-4D49-4920-9540-A1B7C99C8C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28" name="Rectangle 20">
            <a:extLst>
              <a:ext uri="{FF2B5EF4-FFF2-40B4-BE49-F238E27FC236}">
                <a16:creationId xmlns:a16="http://schemas.microsoft.com/office/drawing/2014/main" id="{46AFFBA9-4A0A-4D96-BBB0-54D46AA40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29" name="Rectangle 21">
            <a:extLst>
              <a:ext uri="{FF2B5EF4-FFF2-40B4-BE49-F238E27FC236}">
                <a16:creationId xmlns:a16="http://schemas.microsoft.com/office/drawing/2014/main" id="{61AD7824-E10A-42A9-B6ED-D4E85607F5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83CFE8B-CFD5-4502-AF67-ACBF97B056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8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sat" TargetMode="External"/><Relationship Id="rId2" Type="http://schemas.openxmlformats.org/officeDocument/2006/relationships/hyperlink" Target="https://collegereadiness.collegeboard.org/sat/practi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t.org/content/act/en/products-and-services/the-act/registration/fees/fee-waivers.html" TargetMode="External"/><Relationship Id="rId2" Type="http://schemas.openxmlformats.org/officeDocument/2006/relationships/hyperlink" Target="http://www.actstuden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tstudent.org/testpre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oridashines.org/go-to-college/get-ready-for-college/college-admission-requiremen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cc.fl.edu/academics/transfer-option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doe.org/core/fileparse.php/7764/urlt/StandardDiplomaRequirement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c.fl.edu/admissions/financial-aid/scholarships/" TargetMode="External"/><Relationship Id="rId2" Type="http://schemas.openxmlformats.org/officeDocument/2006/relationships/hyperlink" Target="http://www.tcc.fl.edu/admissions/apply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studentaid.gov/h/apply-for-aid/fafsa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livelytech.com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aid.gov/h/apply-for-aid/fafsa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oridastudentfinancialaidsg.org/home/ApplyHere.asp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csleon.com/bestandbrightest" TargetMode="External"/><Relationship Id="rId2" Type="http://schemas.openxmlformats.org/officeDocument/2006/relationships/hyperlink" Target="mailto:mcgrifft1@leonschools.net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ongoesvirtual.net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forms.office.com/r/DfXAfZLLPh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dennist@leonschools.n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llegereadiness.collegeboard.org/sat/register/fees/fee-waivers" TargetMode="External"/><Relationship Id="rId2" Type="http://schemas.openxmlformats.org/officeDocument/2006/relationships/hyperlink" Target="http://www.sat.org/regist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AADD4FE-5F11-4CF7-BBAB-9E1EA9040A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362200"/>
            <a:ext cx="9144000" cy="1066800"/>
          </a:xfrm>
        </p:spPr>
        <p:txBody>
          <a:bodyPr/>
          <a:lstStyle/>
          <a:p>
            <a:r>
              <a:rPr lang="en-US" altLang="en-US" sz="3600"/>
              <a:t>Senior Year &amp; Post Secondary Planning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8086B1E-9751-481A-91E9-8591DB95A0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10000"/>
            <a:ext cx="6400800" cy="2057400"/>
          </a:xfrm>
        </p:spPr>
        <p:txBody>
          <a:bodyPr/>
          <a:lstStyle/>
          <a:p>
            <a:r>
              <a:rPr lang="en-US" altLang="en-US" sz="4000"/>
              <a:t>Presentation by Teresa Dennis</a:t>
            </a:r>
          </a:p>
          <a:p>
            <a:r>
              <a:rPr lang="en-US" altLang="en-US" sz="4000"/>
              <a:t>LCVS Senior Advisor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F2742A0-E5BA-4527-8381-EEF71BDB6C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SAT Practice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4862B14-5349-4CE9-8779-D5869C244C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Free Practice Questions , Practice Test and tutorials from Khan Academy </a:t>
            </a:r>
          </a:p>
          <a:p>
            <a:r>
              <a:rPr lang="en-US" altLang="en-US">
                <a:hlinkClick r:id="rId2"/>
              </a:rPr>
              <a:t>https://collegereadiness.collegeboard.org/sat/practice</a:t>
            </a:r>
            <a:endParaRPr lang="en-US" altLang="en-US"/>
          </a:p>
          <a:p>
            <a:r>
              <a:rPr lang="en-US" altLang="en-US">
                <a:hlinkClick r:id="rId3"/>
              </a:rPr>
              <a:t>https://www.khanacademy.org/sat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16CABA6-6362-484D-B7B5-350DD904F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BBAA7F9-6FFD-4690-B8A5-86EF9E700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15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hlinkClick r:id="rId2"/>
              </a:rPr>
              <a:t>www.actstudent.org</a:t>
            </a:r>
            <a:endParaRPr lang="en-US" altLang="en-US"/>
          </a:p>
          <a:p>
            <a:pPr>
              <a:buFontTx/>
              <a:buNone/>
            </a:pPr>
            <a:r>
              <a:rPr lang="en-US" altLang="en-US" sz="2800"/>
              <a:t>LCVS School Code:  102628</a:t>
            </a:r>
          </a:p>
          <a:p>
            <a:r>
              <a:rPr lang="en-US" altLang="en-US" sz="2400"/>
              <a:t>ACT @ $60</a:t>
            </a:r>
          </a:p>
          <a:p>
            <a:r>
              <a:rPr lang="en-US" altLang="en-US" sz="2400"/>
              <a:t>ACT with Writing @ $85 </a:t>
            </a:r>
          </a:p>
          <a:p>
            <a:r>
              <a:rPr lang="en-US" altLang="en-US" sz="2400"/>
              <a:t>Test Date: Oct. 22 / Registration by Sept. 16 (late registration open until Sept. 30th)</a:t>
            </a:r>
          </a:p>
          <a:p>
            <a:r>
              <a:rPr lang="en-US" altLang="en-US" sz="2400"/>
              <a:t>Test Date: Dec. 10 / Registration by Nov. 4</a:t>
            </a:r>
          </a:p>
          <a:p>
            <a:r>
              <a:rPr lang="en-US" altLang="en-US" sz="2400"/>
              <a:t>Test Date: Feb. 11 / Registration by Jan. 6</a:t>
            </a:r>
          </a:p>
          <a:p>
            <a:r>
              <a:rPr lang="en-US" altLang="en-US" sz="2400"/>
              <a:t>Fee Waiver eligibility </a:t>
            </a:r>
            <a:r>
              <a:rPr lang="en-US" altLang="en-US" sz="2400">
                <a:hlinkClick r:id="rId3"/>
              </a:rPr>
              <a:t>https://www.act.org/content/act/en/products-and-services/the-act/registration/fees/fee-waivers.html</a:t>
            </a:r>
            <a:endParaRPr lang="en-US" altLang="en-US" sz="2400"/>
          </a:p>
          <a:p>
            <a:pPr>
              <a:buFontTx/>
              <a:buNone/>
            </a:pPr>
            <a:r>
              <a:rPr lang="en-US" altLang="en-US" sz="2400"/>
              <a:t>ACT online prep </a:t>
            </a:r>
            <a:r>
              <a:rPr lang="en-US" altLang="en-US" sz="2400">
                <a:hlinkClick r:id="rId4"/>
              </a:rPr>
              <a:t>http://www.actstudent.org/testprep</a:t>
            </a:r>
            <a:endParaRPr lang="en-US" altLang="en-US" sz="2400"/>
          </a:p>
          <a:p>
            <a:pPr>
              <a:buFontTx/>
              <a:buNone/>
            </a:pP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7A02CE5-32A3-47DE-8B9B-69254F5B6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1143000"/>
          </a:xfrm>
        </p:spPr>
        <p:txBody>
          <a:bodyPr/>
          <a:lstStyle/>
          <a:p>
            <a:r>
              <a:rPr lang="en-US" altLang="en-US" sz="4000"/>
              <a:t>    </a:t>
            </a:r>
            <a:r>
              <a:rPr lang="en-US" altLang="en-US" sz="3800"/>
              <a:t>State University System ( SUS)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FDED994-1EAD-4A35-9A6C-E8651A508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Admissions Requirements: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>
                <a:hlinkClick r:id="rId2"/>
              </a:rPr>
              <a:t>https://www.floridashines.org/go-to-college/get-ready-for-college/college-admission-requirements</a:t>
            </a: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EFCA70E-7B50-4779-80C3-BB6AC5C4C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to a State University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BC7DC0F-2D4C-4A4C-9FAC-C40FAB212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5257800"/>
          </a:xfrm>
        </p:spPr>
        <p:txBody>
          <a:bodyPr/>
          <a:lstStyle/>
          <a:p>
            <a:r>
              <a:rPr lang="en-US" altLang="en-US" sz="2800"/>
              <a:t>Transcripts vs SSAR</a:t>
            </a:r>
          </a:p>
          <a:p>
            <a:r>
              <a:rPr lang="en-US" altLang="en-US" sz="2800"/>
              <a:t>Application – Institution app vs Common App</a:t>
            </a:r>
          </a:p>
          <a:p>
            <a:r>
              <a:rPr lang="en-US" altLang="en-US" sz="2800"/>
              <a:t>Fee – credit card or fee waiver</a:t>
            </a:r>
          </a:p>
          <a:p>
            <a:r>
              <a:rPr lang="en-US" altLang="en-US" sz="2800"/>
              <a:t>LCVS CEEB # is 102628</a:t>
            </a:r>
          </a:p>
          <a:p>
            <a:r>
              <a:rPr lang="en-US" altLang="en-US" sz="2800"/>
              <a:t>Personal statement essays</a:t>
            </a:r>
          </a:p>
          <a:p>
            <a:r>
              <a:rPr lang="en-US" altLang="en-US" sz="2800"/>
              <a:t>Residency (since most students are “dependent”, the parent is the person claiming residency and must provide required documentation)</a:t>
            </a:r>
          </a:p>
          <a:p>
            <a:r>
              <a:rPr lang="en-US" altLang="en-US" sz="2800"/>
              <a:t>Tuition and Housing deposits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8C5A9F5-C0DC-490D-B0D3-C69D962960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Florida Universities </a:t>
            </a:r>
            <a:r>
              <a:rPr lang="en-US" altLang="en-US" sz="2000"/>
              <a:t>(not all)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A314452-925A-4F76-BA97-43E73C9460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1200"/>
            <a:ext cx="3886200" cy="4572000"/>
          </a:xfrm>
        </p:spPr>
        <p:txBody>
          <a:bodyPr/>
          <a:lstStyle/>
          <a:p>
            <a:r>
              <a:rPr lang="en-US" altLang="en-US" sz="2400" dirty="0"/>
              <a:t>Florida State Univ – </a:t>
            </a:r>
            <a:r>
              <a:rPr lang="en-US" altLang="en-US" sz="2000" b="1" dirty="0"/>
              <a:t>Oct. 15</a:t>
            </a:r>
          </a:p>
          <a:p>
            <a:r>
              <a:rPr lang="en-US" altLang="en-US" sz="2400" dirty="0"/>
              <a:t>Univ. of Florida – </a:t>
            </a:r>
            <a:r>
              <a:rPr lang="en-US" altLang="en-US" sz="2400" b="1" dirty="0"/>
              <a:t>Nov. 1</a:t>
            </a:r>
          </a:p>
          <a:p>
            <a:r>
              <a:rPr lang="en-US" altLang="en-US" sz="2400" dirty="0"/>
              <a:t>Univ. of West Fla.</a:t>
            </a:r>
          </a:p>
          <a:p>
            <a:r>
              <a:rPr lang="en-US" altLang="en-US" sz="2400" dirty="0"/>
              <a:t>Univ. of No. Fla.  </a:t>
            </a:r>
          </a:p>
          <a:p>
            <a:r>
              <a:rPr lang="en-US" altLang="en-US" sz="2400" dirty="0"/>
              <a:t>Univ of So. Fla</a:t>
            </a:r>
          </a:p>
          <a:p>
            <a:r>
              <a:rPr lang="en-US" altLang="en-US" sz="2400" dirty="0"/>
              <a:t>Fla. Atlantic Univ.</a:t>
            </a:r>
          </a:p>
          <a:p>
            <a:r>
              <a:rPr lang="en-US" altLang="en-US" sz="2400" dirty="0"/>
              <a:t>New College   </a:t>
            </a:r>
          </a:p>
          <a:p>
            <a:r>
              <a:rPr lang="en-US" altLang="en-US" sz="2400" dirty="0"/>
              <a:t>Fla. Gulf Coast Univ.</a:t>
            </a:r>
          </a:p>
          <a:p>
            <a:r>
              <a:rPr lang="en-US" altLang="en-US" sz="2400" dirty="0"/>
              <a:t>Fla. International Univ.</a:t>
            </a:r>
          </a:p>
          <a:p>
            <a:r>
              <a:rPr lang="en-US" altLang="en-US" sz="2400" dirty="0"/>
              <a:t>Fla. Polytechnic Univ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D0A05BB9-6B04-4B46-8CA1-C1F6A2A8A59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/>
              <a:t>FAMU</a:t>
            </a:r>
          </a:p>
          <a:p>
            <a:r>
              <a:rPr lang="en-US" altLang="en-US" sz="2400"/>
              <a:t>Univ. of Central FL</a:t>
            </a:r>
          </a:p>
          <a:p>
            <a:r>
              <a:rPr lang="en-US" altLang="en-US" sz="2400"/>
              <a:t>Univ. of  Miami</a:t>
            </a:r>
          </a:p>
          <a:p>
            <a:r>
              <a:rPr lang="en-US" altLang="en-US" sz="2400"/>
              <a:t>Flagler</a:t>
            </a:r>
          </a:p>
          <a:p>
            <a:r>
              <a:rPr lang="en-US" altLang="en-US" sz="2400"/>
              <a:t>Stetson</a:t>
            </a:r>
          </a:p>
          <a:p>
            <a:r>
              <a:rPr lang="en-US" altLang="en-US" sz="2400"/>
              <a:t>Eckerd</a:t>
            </a:r>
          </a:p>
          <a:p>
            <a:r>
              <a:rPr lang="en-US" altLang="en-US" sz="2400"/>
              <a:t>Univ. of Tampa</a:t>
            </a:r>
          </a:p>
          <a:p>
            <a:r>
              <a:rPr lang="en-US" altLang="en-US" sz="2400"/>
              <a:t>Jacksonville Univ.</a:t>
            </a:r>
          </a:p>
          <a:p>
            <a:r>
              <a:rPr lang="en-US" altLang="en-US" sz="2400"/>
              <a:t>Fl. Southern  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13626C73-989D-44EF-89E6-C2335CE34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1219200"/>
          </a:xfrm>
          <a:solidFill>
            <a:schemeClr val="tx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  <a:latin typeface="Copperplate Gothic Light" panose="020E0507020206020404" pitchFamily="34" charset="0"/>
              </a:rPr>
              <a:t>Competitive Colleges</a:t>
            </a:r>
            <a:endParaRPr lang="en-US" altLang="en-US"/>
          </a:p>
        </p:txBody>
      </p:sp>
      <p:sp>
        <p:nvSpPr>
          <p:cNvPr id="20483" name="Content Placeholder 3">
            <a:extLst>
              <a:ext uri="{FF2B5EF4-FFF2-40B4-BE49-F238E27FC236}">
                <a16:creationId xmlns:a16="http://schemas.microsoft.com/office/drawing/2014/main" id="{F6CAB6EE-4D10-4B57-8BE1-60CC958EE8C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4267200" cy="5181600"/>
          </a:xfrm>
        </p:spPr>
        <p:txBody>
          <a:bodyPr/>
          <a:lstStyle/>
          <a:p>
            <a:r>
              <a:rPr lang="en-US" altLang="en-US"/>
              <a:t>Grades &amp; Curriculum</a:t>
            </a:r>
          </a:p>
          <a:p>
            <a:r>
              <a:rPr lang="en-US" altLang="en-US"/>
              <a:t>Extracurricular Activities</a:t>
            </a:r>
          </a:p>
          <a:p>
            <a:r>
              <a:rPr lang="en-US" altLang="en-US"/>
              <a:t>Leadership &amp; Service</a:t>
            </a:r>
          </a:p>
          <a:p>
            <a:r>
              <a:rPr lang="en-US" altLang="en-US"/>
              <a:t>SAT II</a:t>
            </a:r>
          </a:p>
          <a:p>
            <a:r>
              <a:rPr lang="en-US" altLang="en-US"/>
              <a:t>Counselor &amp; Teacher Recommendations – give at least 2 weeks notice</a:t>
            </a:r>
          </a:p>
          <a:p>
            <a:r>
              <a:rPr lang="en-US" altLang="en-US"/>
              <a:t>Use Common application</a:t>
            </a:r>
          </a:p>
          <a:p>
            <a:r>
              <a:rPr lang="en-US" altLang="en-US"/>
              <a:t>Early decision policies</a:t>
            </a:r>
          </a:p>
        </p:txBody>
      </p:sp>
      <p:pic>
        <p:nvPicPr>
          <p:cNvPr id="20484" name="Picture 7" descr="http://www.lems.brown.edu/~dec/psm/brown_logo.jpg">
            <a:extLst>
              <a:ext uri="{FF2B5EF4-FFF2-40B4-BE49-F238E27FC236}">
                <a16:creationId xmlns:a16="http://schemas.microsoft.com/office/drawing/2014/main" id="{46200943-38EF-4731-B473-FA0F076F178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057400"/>
            <a:ext cx="1192213" cy="1371600"/>
          </a:xfrm>
        </p:spPr>
      </p:pic>
      <p:pic>
        <p:nvPicPr>
          <p:cNvPr id="20485" name="Picture 13" descr="http://www.collegefinancialaidguide.com/pictures/Dartmouth%20College/logo.png">
            <a:extLst>
              <a:ext uri="{FF2B5EF4-FFF2-40B4-BE49-F238E27FC236}">
                <a16:creationId xmlns:a16="http://schemas.microsoft.com/office/drawing/2014/main" id="{1283B87E-14A4-48A0-80E0-CD8942444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2057400"/>
            <a:ext cx="141763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1" descr="http://www.lawschool.org/wp-content/uploads/2009/09/logo.jpg">
            <a:extLst>
              <a:ext uri="{FF2B5EF4-FFF2-40B4-BE49-F238E27FC236}">
                <a16:creationId xmlns:a16="http://schemas.microsoft.com/office/drawing/2014/main" id="{B856B309-FF10-43FF-ACB0-91DA058C3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7" r="7440"/>
          <a:stretch>
            <a:fillRect/>
          </a:stretch>
        </p:blipFill>
        <p:spPr bwMode="auto">
          <a:xfrm>
            <a:off x="3048000" y="2057400"/>
            <a:ext cx="15240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19" descr="http://www.cs.princeton.edu/~arora/PU_logo_sm.gif">
            <a:extLst>
              <a:ext uri="{FF2B5EF4-FFF2-40B4-BE49-F238E27FC236}">
                <a16:creationId xmlns:a16="http://schemas.microsoft.com/office/drawing/2014/main" id="{E8A0A2D7-C249-4ACF-84A9-440943413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657600"/>
            <a:ext cx="2133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7" descr="http://notquiteamerican.files.wordpress.com/2010/02/yale_logo_lres_200.jpg">
            <a:extLst>
              <a:ext uri="{FF2B5EF4-FFF2-40B4-BE49-F238E27FC236}">
                <a16:creationId xmlns:a16="http://schemas.microsoft.com/office/drawing/2014/main" id="{A43EC724-1C6F-4386-A42A-77BB6BFAD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14684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15" descr="http://www.wpafb.af.mil/shared/media/ggallery/webgraphic/AFG-070828-006.jpg">
            <a:extLst>
              <a:ext uri="{FF2B5EF4-FFF2-40B4-BE49-F238E27FC236}">
                <a16:creationId xmlns:a16="http://schemas.microsoft.com/office/drawing/2014/main" id="{5F4B4C6C-A066-4D5D-9869-74E8D00AF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724400"/>
            <a:ext cx="13716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Picture 9" descr="http://www.likealittle.com/images/campus-logo/columbia.university.logo.png">
            <a:extLst>
              <a:ext uri="{FF2B5EF4-FFF2-40B4-BE49-F238E27FC236}">
                <a16:creationId xmlns:a16="http://schemas.microsoft.com/office/drawing/2014/main" id="{652D3CDD-795C-4ABF-997A-49F95BFC0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876800"/>
            <a:ext cx="13716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1EC6217-0B35-49A2-AE5D-EA1B4B123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Admission Advice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25893A79-A3D9-4367-856C-21412C21F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r>
              <a:rPr lang="en-US" altLang="en-US"/>
              <a:t>Apply early!</a:t>
            </a:r>
          </a:p>
          <a:p>
            <a:r>
              <a:rPr lang="en-US" altLang="en-US"/>
              <a:t>READ and SAVE all materials:</a:t>
            </a:r>
          </a:p>
          <a:p>
            <a:pPr lvl="1"/>
            <a:r>
              <a:rPr lang="en-US" altLang="en-US"/>
              <a:t>Tuition Deposit Deadlines</a:t>
            </a:r>
          </a:p>
          <a:p>
            <a:pPr lvl="1"/>
            <a:r>
              <a:rPr lang="en-US" altLang="en-US"/>
              <a:t>Housing Deposit</a:t>
            </a:r>
          </a:p>
          <a:p>
            <a:pPr lvl="1"/>
            <a:r>
              <a:rPr lang="en-US" altLang="en-US"/>
              <a:t>Orientation Deposit</a:t>
            </a:r>
          </a:p>
          <a:p>
            <a:pPr lvl="1"/>
            <a:r>
              <a:rPr lang="en-US" altLang="en-US"/>
              <a:t>Admission is based on satisfactory completion of senior year – CAN RESCIND ADMISSION for poor senior grades or dropped classes!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04F97FB-28FE-40E2-98EC-797F93849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altLang="en-US"/>
              <a:t>Community &amp; State Colleges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F346BDBB-996B-4F50-915B-D0F9291193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5334000"/>
          </a:xfrm>
        </p:spPr>
        <p:txBody>
          <a:bodyPr/>
          <a:lstStyle/>
          <a:p>
            <a:r>
              <a:rPr lang="en-US" altLang="en-US"/>
              <a:t>Of 28 Community </a:t>
            </a:r>
            <a:r>
              <a:rPr lang="en-US" altLang="en-US" b="1"/>
              <a:t>Colleges</a:t>
            </a:r>
            <a:r>
              <a:rPr lang="en-US" altLang="en-US"/>
              <a:t> 18 have become </a:t>
            </a:r>
            <a:r>
              <a:rPr lang="en-US" altLang="en-US" b="1" i="1">
                <a:solidFill>
                  <a:srgbClr val="FFFF00"/>
                </a:solidFill>
              </a:rPr>
              <a:t>State Colleges </a:t>
            </a:r>
            <a:r>
              <a:rPr lang="en-US" altLang="en-US"/>
              <a:t>that offer 4-year degrees in some programs</a:t>
            </a:r>
          </a:p>
          <a:p>
            <a:r>
              <a:rPr lang="en-US" altLang="en-US"/>
              <a:t>Many of the </a:t>
            </a:r>
            <a:r>
              <a:rPr lang="en-US" altLang="en-US" b="1" i="1">
                <a:solidFill>
                  <a:srgbClr val="FF9900"/>
                </a:solidFill>
              </a:rPr>
              <a:t>Community Colleges </a:t>
            </a:r>
            <a:r>
              <a:rPr lang="en-US" altLang="en-US"/>
              <a:t>offer degrees from partner universities (e.g. TCC has Flagler, St. Leo University)</a:t>
            </a:r>
          </a:p>
          <a:p>
            <a:r>
              <a:rPr lang="en-US" altLang="en-US"/>
              <a:t>They all have open enrollment (high school diploma required)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5D726CC-615A-48BF-B173-785B3E995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Community &amp; State Colleges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BFCD4EF-18CD-4EAB-A5C3-B83D2F4F73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lvl="1">
              <a:buClr>
                <a:schemeClr val="tx1"/>
              </a:buClr>
              <a:buFontTx/>
              <a:buNone/>
            </a:pPr>
            <a:r>
              <a:rPr lang="en-US" altLang="en-US"/>
              <a:t>Admission based on High School Diploma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 altLang="en-US"/>
              <a:t>Recommended test scores for College Success: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 altLang="en-US"/>
              <a:t>SAT:  24 Reading, 25 Writing/Lang, 24 Math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en-US" altLang="en-US"/>
              <a:t>ACT:  17 English, 19 reading, 19 math</a:t>
            </a:r>
          </a:p>
          <a:p>
            <a:pPr lvl="2"/>
            <a:endParaRPr lang="en-US" altLang="en-US" sz="2800"/>
          </a:p>
          <a:p>
            <a:pPr lvl="1">
              <a:buFontTx/>
              <a:buNone/>
            </a:pPr>
            <a:r>
              <a:rPr lang="en-US" altLang="en-US"/>
              <a:t>Students who take college prep courses in high school are more likely to be successful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9B98CD3-53E4-44CB-9CB2-02C8C4F1D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Benefits of Community College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4DB22C8-53B4-428C-A5BF-3263EF02B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Class size, costs, teachers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Multiple degrees: AA, AS, Certificate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   AA guarantees admission to SUS with 60 credit hours and junior standing (must meet requirements for specific majors)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Check out TCC2FSU and TCC2FAMU Programs and other Transfer Options at </a:t>
            </a:r>
            <a:r>
              <a:rPr lang="en-US" altLang="en-US" sz="2800">
                <a:hlinkClick r:id="rId2"/>
              </a:rPr>
              <a:t>https://www.tcc.fl.edu/academics/transfer-options/</a:t>
            </a: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0EDE015-2CCD-49FC-AA51-B46F4C761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828800"/>
          </a:xfrm>
        </p:spPr>
        <p:txBody>
          <a:bodyPr/>
          <a:lstStyle/>
          <a:p>
            <a:r>
              <a:rPr lang="en-US" altLang="en-US"/>
              <a:t>Graduation: Class of 2023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52FC6E-4598-4F5E-8082-B446368BC33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800" b="1" dirty="0"/>
              <a:t>Senior Brunch:  </a:t>
            </a:r>
            <a:r>
              <a:rPr lang="en-US" altLang="en-US" sz="2800" dirty="0"/>
              <a:t>February 21, 2023, 11:00-1:00pm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800" b="1" dirty="0"/>
              <a:t>Graduation Rehearsal</a:t>
            </a:r>
            <a:r>
              <a:rPr lang="en-US" altLang="en-US" sz="2800" dirty="0"/>
              <a:t>: May 18, 2:30-4:30pm at Chiles High Auditorium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800" b="1" dirty="0"/>
              <a:t>Graduation</a:t>
            </a:r>
            <a:r>
              <a:rPr lang="en-US" altLang="en-US" sz="2800" dirty="0"/>
              <a:t>:  May 22, 6:00-8:00pm at Chiles</a:t>
            </a:r>
          </a:p>
          <a:p>
            <a:pPr lvl="1">
              <a:buFontTx/>
              <a:buNone/>
            </a:pPr>
            <a:r>
              <a:rPr lang="en-US" altLang="en-US" sz="2800" dirty="0"/>
              <a:t>Graduation Requirements For Students Entering Grade Nine in the 2014-2015 School Year </a:t>
            </a:r>
          </a:p>
          <a:p>
            <a:pPr lvl="1">
              <a:buFontTx/>
              <a:buNone/>
            </a:pPr>
            <a:r>
              <a:rPr lang="en-US" altLang="en-US" sz="2800" dirty="0">
                <a:hlinkClick r:id="rId3"/>
              </a:rPr>
              <a:t>https://www.fldoe.org/core/fileparse.php/7764/urlt/StandardDiplomaRequirements.pdf</a:t>
            </a:r>
            <a:r>
              <a:rPr lang="en-US" altLang="en-US" sz="28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2000" b="1" dirty="0"/>
              <a:t>Florida Literacy Exam – this is a must take exam that is taken senior year (no minimum score required; however, college students must pass this exam for completion of an A.A. or A.S. Degree)</a:t>
            </a:r>
          </a:p>
          <a:p>
            <a:pPr lvl="1">
              <a:buFontTx/>
              <a:buNone/>
            </a:pPr>
            <a:endParaRPr lang="en-US" altLang="en-US" sz="2800" dirty="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5E63643-B06D-4532-BE4E-1358E203FE2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686800" y="1371600"/>
            <a:ext cx="457200" cy="5181600"/>
          </a:xfrm>
        </p:spPr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D60ADD5-0E75-4060-A080-E29993E77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r>
              <a:rPr lang="en-US" altLang="en-US"/>
              <a:t>                         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7744EE2-CFFD-4C50-A7DD-08DC780FE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3820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While final application deadline may not be until the summer, it is best to apply to TCC in December/January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hlinkClick r:id="rId2"/>
              </a:rPr>
              <a:t>http://www.tcc.fl.edu/admissions/apply/</a:t>
            </a: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Priority scholarship deadline is Feb. 15</a:t>
            </a:r>
            <a:r>
              <a:rPr lang="en-US" altLang="en-US" baseline="30000"/>
              <a:t>th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hlinkClick r:id="rId3"/>
              </a:rPr>
              <a:t>https://www.tcc.fl.edu/admissions/financial-aid/scholarships/</a:t>
            </a: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FAFSA opens Oct. 1</a:t>
            </a:r>
            <a:r>
              <a:rPr lang="en-US" altLang="en-US" baseline="30000"/>
              <a:t>st</a:t>
            </a:r>
            <a:r>
              <a:rPr lang="en-US" altLang="en-US"/>
              <a:t> </a:t>
            </a:r>
            <a:r>
              <a:rPr lang="en-US" altLang="en-US">
                <a:hlinkClick r:id="rId4"/>
              </a:rPr>
              <a:t>https://studentaid.gov/h/apply-for-aid/fafsa</a:t>
            </a: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</p:txBody>
      </p:sp>
      <p:pic>
        <p:nvPicPr>
          <p:cNvPr id="25604" name="Picture 7" descr="https://www.leaderframes.com/store/images/tcc_logo.gif">
            <a:extLst>
              <a:ext uri="{FF2B5EF4-FFF2-40B4-BE49-F238E27FC236}">
                <a16:creationId xmlns:a16="http://schemas.microsoft.com/office/drawing/2014/main" id="{B4D60BC9-71BC-42F8-AB4D-A33EF1EE2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413702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AF4D58C-1714-4237-9605-FC14B8E4E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Lively Technical Center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54960083-A10B-4291-B764-240CB66E5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altLang="en-US" dirty="0"/>
              <a:t>Lively offers numerous career certificate programs.  For information on academic and career programs offered, go to</a:t>
            </a:r>
          </a:p>
          <a:p>
            <a:pPr marL="0" indent="0" algn="ctr">
              <a:buFontTx/>
              <a:buNone/>
              <a:defRPr/>
            </a:pPr>
            <a:r>
              <a:rPr lang="en-US" altLang="en-US" dirty="0">
                <a:highlight>
                  <a:srgbClr val="FFFF00"/>
                </a:highlight>
                <a:hlinkClick r:id="rId2"/>
              </a:rPr>
              <a:t>http://livelytech.com/</a:t>
            </a:r>
            <a:endParaRPr lang="en-US" altLang="en-US" dirty="0">
              <a:highlight>
                <a:srgbClr val="FFFF00"/>
              </a:highlight>
            </a:endParaRP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895FDB0-8342-459F-9FAC-F45CE4ED0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Financial Aid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C63BE8B-10E2-407F-9A7B-F4BF65388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20000" cy="4876800"/>
          </a:xfrm>
        </p:spPr>
        <p:txBody>
          <a:bodyPr/>
          <a:lstStyle/>
          <a:p>
            <a:r>
              <a:rPr lang="en-US" altLang="en-US"/>
              <a:t>FAFSA (Free Application for Federal Financial Aid) </a:t>
            </a:r>
            <a:r>
              <a:rPr lang="en-US" altLang="en-US">
                <a:hlinkClick r:id="rId2"/>
              </a:rPr>
              <a:t>https://studentaid.gov/h/apply-for-aid/fafsa</a:t>
            </a:r>
            <a:r>
              <a:rPr lang="en-US" altLang="en-US"/>
              <a:t> </a:t>
            </a:r>
          </a:p>
          <a:p>
            <a:pPr>
              <a:buFontTx/>
              <a:buNone/>
            </a:pPr>
            <a:r>
              <a:rPr lang="en-US" altLang="en-US"/>
              <a:t>	A</a:t>
            </a:r>
            <a:r>
              <a:rPr lang="en-US" altLang="en-US" b="1"/>
              <a:t>vailable </a:t>
            </a:r>
            <a:r>
              <a:rPr lang="en-US" altLang="en-US" sz="3600" b="1" u="sng"/>
              <a:t>October 1</a:t>
            </a:r>
            <a:r>
              <a:rPr lang="en-US" altLang="en-US" b="1"/>
              <a:t> and will use income information from two years prior to the academic year. </a:t>
            </a:r>
          </a:p>
          <a:p>
            <a:pPr>
              <a:buFontTx/>
              <a:buNone/>
            </a:pPr>
            <a:r>
              <a:rPr lang="en-US" altLang="en-US" b="1"/>
              <a:t>		Utilize the IRS Data Retrieval Tool to make the process easier!</a:t>
            </a:r>
            <a:endParaRPr lang="en-US" altLang="en-US"/>
          </a:p>
          <a:p>
            <a:pPr lvl="1"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BD65D960-D2A4-4D0E-9076-D62FC7B41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 Price Calculator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A24E7EAF-3FAD-470A-979F-6579450C06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Net Price Calculator is used to help calculate the average award granted to students with similar family and financial circumstances. Please remember this is an average award.</a:t>
            </a:r>
          </a:p>
          <a:p>
            <a:endParaRPr lang="en-US" altLang="en-US"/>
          </a:p>
          <a:p>
            <a:r>
              <a:rPr lang="en-US" altLang="en-US"/>
              <a:t>All colleges should have the link on their websites!</a:t>
            </a:r>
          </a:p>
          <a:p>
            <a:r>
              <a:rPr lang="en-US" altLang="en-US"/>
              <a:t> </a:t>
            </a:r>
          </a:p>
          <a:p>
            <a:endParaRPr lang="en-US" alt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0946F5E-6F62-4253-900C-D6722CD18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Florida Bright Futures Scholarship Program</a:t>
            </a:r>
            <a:r>
              <a:rPr lang="en-US" altLang="en-US"/>
              <a:t>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6AE76A5-DB57-4B24-ADF8-9022932B3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Can be used at any Florida public or private comm.college, university, or voc.school</a:t>
            </a:r>
          </a:p>
          <a:p>
            <a:pPr>
              <a:lnSpc>
                <a:spcPct val="90000"/>
              </a:lnSpc>
            </a:pPr>
            <a:r>
              <a:rPr lang="en-US" altLang="en-US"/>
              <a:t>Everyone who meets the criteria gets the money</a:t>
            </a:r>
          </a:p>
          <a:p>
            <a:pPr>
              <a:lnSpc>
                <a:spcPct val="90000"/>
              </a:lnSpc>
            </a:pPr>
            <a:r>
              <a:rPr lang="en-US" altLang="en-US"/>
              <a:t>4 ways to qualify: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Academic Scholars Award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Medallion Scholars Award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Gold Seal Vocational Scholars Award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Gold Seal CAPE Scholars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/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DC6632C-E8A6-4F27-94EE-6A52D88377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Academic Scholars Award **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6B13C56-1422-4A3E-853C-48B04BEB6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3.5 weighted GPA (only .25 weight) on the 16 required credits - may use up to 2 additional credits in required subjects to raise GPA, and</a:t>
            </a:r>
          </a:p>
          <a:p>
            <a:pPr>
              <a:lnSpc>
                <a:spcPct val="90000"/>
              </a:lnSpc>
            </a:pPr>
            <a:r>
              <a:rPr lang="en-US" altLang="en-US"/>
              <a:t>1330 SAT or 29 ACT (writing sections will not be used), and</a:t>
            </a:r>
          </a:p>
          <a:p>
            <a:pPr>
              <a:lnSpc>
                <a:spcPct val="90000"/>
              </a:lnSpc>
            </a:pPr>
            <a:r>
              <a:rPr lang="en-US" altLang="en-US"/>
              <a:t>100 hours of community service or paid work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You can only choose one options for service hrs.</a:t>
            </a:r>
          </a:p>
          <a:p>
            <a:pPr>
              <a:lnSpc>
                <a:spcPct val="90000"/>
              </a:lnSpc>
            </a:pPr>
            <a:r>
              <a:rPr lang="en-US" altLang="en-US"/>
              <a:t>**SUBJECT TO LEGISLATIVE CHANGES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927658B-9A1F-442E-A8BF-2A81F6114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Medallion Scholars Award **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2DF5890-E980-43E4-A20D-F92079747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3.0 weighted GPA (only .25 weight) on the 16 required courses - may use up to 2 additional credits in required subjects to raise GPA, and</a:t>
            </a:r>
          </a:p>
          <a:p>
            <a:pPr>
              <a:lnSpc>
                <a:spcPct val="90000"/>
              </a:lnSpc>
            </a:pPr>
            <a:r>
              <a:rPr lang="en-US" altLang="en-US"/>
              <a:t>1210 SAT or 25 ACT (writing section will not be used)</a:t>
            </a:r>
          </a:p>
          <a:p>
            <a:pPr>
              <a:lnSpc>
                <a:spcPct val="90000"/>
              </a:lnSpc>
            </a:pPr>
            <a:r>
              <a:rPr lang="en-US" altLang="en-US"/>
              <a:t>75 hours of community service or 100 paid work hours (you may only choose one option)</a:t>
            </a:r>
          </a:p>
          <a:p>
            <a:pPr>
              <a:lnSpc>
                <a:spcPct val="90000"/>
              </a:lnSpc>
            </a:pPr>
            <a:r>
              <a:rPr lang="en-US" altLang="en-US"/>
              <a:t>**SUBJECT TO LEGISLATIVE CHANGES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07E631B-2845-48EA-8C1E-66524D719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Academic &amp; Medallion Coursework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30B9F6A-18FE-45E0-B8E4-DDD99BDFD6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686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4 English</a:t>
            </a:r>
          </a:p>
          <a:p>
            <a:pPr>
              <a:lnSpc>
                <a:spcPct val="90000"/>
              </a:lnSpc>
            </a:pPr>
            <a:r>
              <a:rPr lang="en-US" altLang="en-US"/>
              <a:t>4 Mathematics </a:t>
            </a:r>
          </a:p>
          <a:p>
            <a:pPr>
              <a:lnSpc>
                <a:spcPct val="90000"/>
              </a:lnSpc>
            </a:pPr>
            <a:r>
              <a:rPr lang="en-US" altLang="en-US"/>
              <a:t>3 Sciences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3 Social Studies (any)</a:t>
            </a:r>
          </a:p>
          <a:p>
            <a:pPr>
              <a:lnSpc>
                <a:spcPct val="90000"/>
              </a:lnSpc>
            </a:pPr>
            <a:r>
              <a:rPr lang="en-US" altLang="en-US"/>
              <a:t>2 Foreign Language (in same language)</a:t>
            </a:r>
          </a:p>
          <a:p>
            <a:pPr>
              <a:lnSpc>
                <a:spcPct val="90000"/>
              </a:lnSpc>
            </a:pPr>
            <a:r>
              <a:rPr lang="en-US" altLang="en-US"/>
              <a:t>16 credits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BF GPA IS NOT THE LCVS GPA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E4B5BDC-86CA-485E-8CB7-4B24707FF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Gold Seal Vocational Award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E134387-A9F3-4C4A-8CBF-C5EF833CC8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229600" cy="5257800"/>
          </a:xfrm>
        </p:spPr>
        <p:txBody>
          <a:bodyPr/>
          <a:lstStyle/>
          <a:p>
            <a:pPr>
              <a:defRPr/>
            </a:pPr>
            <a:r>
              <a:rPr lang="en-US" altLang="en-US" sz="2400" dirty="0"/>
              <a:t>3.0 weighted GPA (only .25 weight) using the 16 credits required for graduation, and</a:t>
            </a:r>
          </a:p>
          <a:p>
            <a:pPr>
              <a:defRPr/>
            </a:pPr>
            <a:r>
              <a:rPr lang="en-US" altLang="en-US" sz="2400" dirty="0"/>
              <a:t>3.5 unweighted GPA in a minimum of 3 sequential vocational credits</a:t>
            </a:r>
          </a:p>
          <a:p>
            <a:pPr>
              <a:defRPr/>
            </a:pPr>
            <a:r>
              <a:rPr lang="en-US" altLang="en-US" sz="2400" dirty="0"/>
              <a:t>30 hours of community service or 100 paid work hours, and</a:t>
            </a:r>
          </a:p>
          <a:p>
            <a:pPr>
              <a:defRPr/>
            </a:pPr>
            <a:r>
              <a:rPr lang="en-US" altLang="en-US" sz="2400" dirty="0"/>
              <a:t>College Entrance Exams:</a:t>
            </a:r>
          </a:p>
          <a:p>
            <a:pPr lvl="1">
              <a:defRPr/>
            </a:pPr>
            <a:r>
              <a:rPr lang="en-US" altLang="en-US" sz="2400" dirty="0"/>
              <a:t>PERT:  106 Reading, 103 Writing, 114 Math or</a:t>
            </a:r>
          </a:p>
          <a:p>
            <a:pPr lvl="1">
              <a:defRPr/>
            </a:pPr>
            <a:r>
              <a:rPr lang="en-US" altLang="en-US" sz="2400" dirty="0"/>
              <a:t>SAT:  24 Reading, 25 Writing/Language, 24 Math</a:t>
            </a:r>
          </a:p>
          <a:p>
            <a:pPr lvl="1">
              <a:defRPr/>
            </a:pPr>
            <a:r>
              <a:rPr lang="en-US" altLang="en-US" sz="2400" dirty="0"/>
              <a:t>or ACT: 17 English, 19 Reading, 19 Math </a:t>
            </a:r>
          </a:p>
          <a:p>
            <a:pPr marL="457200" lvl="1" indent="0">
              <a:buFontTx/>
              <a:buNone/>
              <a:defRPr/>
            </a:pPr>
            <a:endParaRPr lang="en-US" altLang="en-US" sz="2400" dirty="0"/>
          </a:p>
          <a:p>
            <a:pPr>
              <a:defRPr/>
            </a:pPr>
            <a:r>
              <a:rPr lang="en-US" altLang="en-US" sz="2400" dirty="0"/>
              <a:t>ONLY can be used for Career certificate &amp; Applied Technology or Technical Programs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2679809E-FD80-4838-AE41-4FEC5F020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Gold Seal CAPE Scholars (GSC)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A166FCCA-2847-4CDF-AC5C-A62FB3F5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Earn a minimum of 5 postsecondary credit hours through CAPE industry certification which articulate for college credit</a:t>
            </a:r>
          </a:p>
          <a:p>
            <a:r>
              <a:rPr lang="en-US" altLang="en-US"/>
              <a:t>30 community service hours </a:t>
            </a:r>
          </a:p>
          <a:p>
            <a:r>
              <a:rPr lang="en-US" altLang="en-US"/>
              <a:t>Can be use to fund a career education or certificate program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167A0B6-ECBB-4892-949C-9CFF85F4A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FLDOE Academic Advisement Flyer</a:t>
            </a:r>
            <a:endParaRPr lang="en-US" altLang="en-US" sz="3600">
              <a:solidFill>
                <a:schemeClr val="bg1"/>
              </a:solidFill>
            </a:endParaRPr>
          </a:p>
        </p:txBody>
      </p:sp>
      <p:pic>
        <p:nvPicPr>
          <p:cNvPr id="8195" name="Content Placeholder 4">
            <a:extLst>
              <a:ext uri="{FF2B5EF4-FFF2-40B4-BE49-F238E27FC236}">
                <a16:creationId xmlns:a16="http://schemas.microsoft.com/office/drawing/2014/main" id="{367823FB-18A0-4505-92FC-D4D688662A2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9950" y="1981200"/>
            <a:ext cx="3824288" cy="4572000"/>
          </a:xfrm>
        </p:spPr>
      </p:pic>
      <p:pic>
        <p:nvPicPr>
          <p:cNvPr id="8196" name="Content Placeholder 5">
            <a:extLst>
              <a:ext uri="{FF2B5EF4-FFF2-40B4-BE49-F238E27FC236}">
                <a16:creationId xmlns:a16="http://schemas.microsoft.com/office/drawing/2014/main" id="{07315337-FB1F-4471-A20F-56E5DB7BBC4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97450" y="1981200"/>
            <a:ext cx="3457575" cy="4572000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78EE7CF-F8EB-41DE-89AF-76E64B3FF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for Bright Futures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F4AF245-C54A-4972-867F-DD74B1869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Apply online after October 1, 2022 but before high school graduation</a:t>
            </a:r>
          </a:p>
          <a:p>
            <a:pPr marL="0" indent="0">
              <a:buFontTx/>
              <a:buNone/>
              <a:defRPr/>
            </a:pPr>
            <a:r>
              <a:rPr lang="en-US" altLang="en-US" dirty="0">
                <a:hlinkClick r:id="rId2"/>
              </a:rPr>
              <a:t>https://www.floridastudentfinancialaidsg.org/home/ApplyHere.asp</a:t>
            </a:r>
            <a:endParaRPr lang="en-US" altLang="en-US" dirty="0"/>
          </a:p>
          <a:p>
            <a:pPr>
              <a:defRPr/>
            </a:pPr>
            <a:r>
              <a:rPr lang="en-US" altLang="en-US" sz="2400" dirty="0"/>
              <a:t>7th semester evaluations –BEST TO QUALIFY EARLY!!</a:t>
            </a:r>
          </a:p>
          <a:p>
            <a:pPr lvl="1">
              <a:defRPr/>
            </a:pPr>
            <a:r>
              <a:rPr lang="en-US" altLang="en-US" sz="2400" dirty="0"/>
              <a:t>test scores through January</a:t>
            </a:r>
          </a:p>
          <a:p>
            <a:pPr lvl="1">
              <a:defRPr/>
            </a:pPr>
            <a:r>
              <a:rPr lang="en-US" altLang="en-US" sz="2400" dirty="0"/>
              <a:t>community service hours through Dec</a:t>
            </a:r>
          </a:p>
          <a:p>
            <a:pPr>
              <a:defRPr/>
            </a:pPr>
            <a:r>
              <a:rPr lang="en-US" altLang="en-US" sz="2400" dirty="0"/>
              <a:t>8th semester</a:t>
            </a:r>
          </a:p>
          <a:p>
            <a:pPr lvl="1">
              <a:defRPr/>
            </a:pPr>
            <a:r>
              <a:rPr lang="en-US" altLang="en-US" sz="2400" dirty="0"/>
              <a:t>test scores through June</a:t>
            </a:r>
          </a:p>
          <a:p>
            <a:pPr lvl="1">
              <a:defRPr/>
            </a:pPr>
            <a:r>
              <a:rPr lang="en-US" altLang="en-US" sz="2400" dirty="0"/>
              <a:t>not to undo 7th semester award , CS by graduation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0ADA6896-9122-4434-B6D6-7D69C04EF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Best &amp; Brightest Scholarship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D5A77299-A861-4787-87CE-7497CB04223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09613" y="1600200"/>
            <a:ext cx="5181600" cy="510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800"/>
              <a:t>The application for the Best and Brightest awards</a:t>
            </a:r>
          </a:p>
          <a:p>
            <a:pPr marL="0" indent="0">
              <a:buFontTx/>
              <a:buNone/>
            </a:pPr>
            <a:r>
              <a:rPr lang="en-US" altLang="en-US" sz="1800"/>
              <a:t>and scholarship monies has opened. Please check out the informational flyer (link below) for the categories and scholarship awards at each level.</a:t>
            </a:r>
          </a:p>
          <a:p>
            <a:pPr marL="0" indent="0">
              <a:buFontTx/>
              <a:buNone/>
            </a:pPr>
            <a:r>
              <a:rPr lang="en-US" altLang="en-US" sz="1800"/>
              <a:t>If you would like us to review your application</a:t>
            </a:r>
          </a:p>
          <a:p>
            <a:pPr marL="0" indent="0">
              <a:buFontTx/>
              <a:buNone/>
            </a:pPr>
            <a:r>
              <a:rPr lang="en-US" altLang="en-US" sz="1800"/>
              <a:t>before the final submission please submit your</a:t>
            </a:r>
          </a:p>
          <a:p>
            <a:pPr marL="0" indent="0">
              <a:buFontTx/>
              <a:buNone/>
            </a:pPr>
            <a:r>
              <a:rPr lang="en-US" altLang="en-US" sz="1800"/>
              <a:t>application and all documentation by </a:t>
            </a:r>
            <a:r>
              <a:rPr lang="en-US" altLang="en-US" sz="1800" b="1" u="sng"/>
              <a:t>Wednesday,</a:t>
            </a:r>
          </a:p>
          <a:p>
            <a:pPr marL="0" indent="0">
              <a:buFontTx/>
              <a:buNone/>
            </a:pPr>
            <a:r>
              <a:rPr lang="en-US" altLang="en-US" sz="1800" b="1" u="sng"/>
              <a:t>December 14th at 5:00 PM to Mrs. McGriff at the LCVS main office at 3955 West Pensacola Street – Aquilina Howell Building.</a:t>
            </a:r>
          </a:p>
          <a:p>
            <a:pPr marL="0" indent="0">
              <a:buFontTx/>
              <a:buNone/>
            </a:pPr>
            <a:r>
              <a:rPr lang="en-US" altLang="en-US" sz="1600"/>
              <a:t>Note:  Final School Nominations are due by 5:00pm on Jan. 27, 2022</a:t>
            </a:r>
          </a:p>
          <a:p>
            <a:pPr marL="0" indent="0" algn="ctr">
              <a:buFontTx/>
              <a:buNone/>
            </a:pPr>
            <a:r>
              <a:rPr lang="en-US" altLang="en-US" sz="1800" b="1" u="sng"/>
              <a:t>For Questions:  contact Mrs. McGriff at </a:t>
            </a:r>
            <a:r>
              <a:rPr lang="en-US" altLang="en-US" sz="1800" b="1" u="sng">
                <a:hlinkClick r:id="rId2"/>
              </a:rPr>
              <a:t>mcgrifft1@leonschools.net</a:t>
            </a:r>
            <a:endParaRPr lang="en-US" altLang="en-US" sz="1800" b="1" u="sng"/>
          </a:p>
          <a:p>
            <a:pPr marL="0" indent="0" algn="ctr">
              <a:buFontTx/>
              <a:buNone/>
            </a:pPr>
            <a:r>
              <a:rPr lang="en-US" altLang="en-US" sz="1600"/>
              <a:t>Best and Brightest:</a:t>
            </a:r>
          </a:p>
          <a:p>
            <a:pPr marL="0" indent="0" algn="ctr">
              <a:buFontTx/>
              <a:buNone/>
            </a:pPr>
            <a:r>
              <a:rPr lang="en-US" altLang="en-US" sz="2400" b="1">
                <a:hlinkClick r:id="rId3"/>
              </a:rPr>
              <a:t>http://wcsleon.com/bestandbrightest</a:t>
            </a:r>
            <a:endParaRPr lang="en-US" altLang="en-US" sz="2400" b="1"/>
          </a:p>
          <a:p>
            <a:pPr marL="0" indent="0" algn="ctr">
              <a:buFontTx/>
              <a:buNone/>
            </a:pPr>
            <a:endParaRPr lang="en-US" altLang="en-US" sz="2400" b="1"/>
          </a:p>
        </p:txBody>
      </p:sp>
      <p:pic>
        <p:nvPicPr>
          <p:cNvPr id="36868" name="Content Placeholder 5">
            <a:extLst>
              <a:ext uri="{FF2B5EF4-FFF2-40B4-BE49-F238E27FC236}">
                <a16:creationId xmlns:a16="http://schemas.microsoft.com/office/drawing/2014/main" id="{47ECCD41-2353-4499-92F9-93ADE9E4D01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2095500"/>
            <a:ext cx="2808288" cy="42291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6BACCFC-66F3-488F-A345-4FA4491E6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990600"/>
          </a:xfrm>
        </p:spPr>
        <p:txBody>
          <a:bodyPr/>
          <a:lstStyle/>
          <a:p>
            <a:r>
              <a:rPr lang="en-US" altLang="en-US"/>
              <a:t>Stay informed – visit our website!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750DD1AD-45A9-4F60-A3D3-E6C17FA2A9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610600" cy="4724400"/>
          </a:xfrm>
        </p:spPr>
        <p:txBody>
          <a:bodyPr/>
          <a:lstStyle/>
          <a:p>
            <a:r>
              <a:rPr lang="en-US" altLang="en-US">
                <a:hlinkClick r:id="rId2"/>
              </a:rPr>
              <a:t>www.leongoesvirtual.net</a:t>
            </a:r>
            <a:endParaRPr lang="en-US" altLang="en-US"/>
          </a:p>
          <a:p>
            <a:r>
              <a:rPr lang="en-US" altLang="en-US"/>
              <a:t> CLICK ON Parents &amp; Students for important announcements and dates; resources and videos</a:t>
            </a:r>
          </a:p>
          <a:p>
            <a:r>
              <a:rPr lang="en-US" altLang="en-US"/>
              <a:t>Under GUIDANCE: Links to Bright Futures Scholarship, SAT, ACT, NCAA, Financial Aid,  College Admission Requirements and more!</a:t>
            </a:r>
          </a:p>
          <a:p>
            <a:r>
              <a:rPr lang="en-US" altLang="en-US"/>
              <a:t>Community Service Guidelines &amp; Verification</a:t>
            </a:r>
          </a:p>
          <a:p>
            <a:r>
              <a:rPr lang="en-US" altLang="en-US"/>
              <a:t>Special Activities/Programs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43CD7C3C-55A3-415A-90EC-AD9CEA361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SENIOR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2ED0D-8D45-4D16-9426-37597B64F991}"/>
              </a:ext>
            </a:extLst>
          </p:cNvPr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b="1" u="sng" dirty="0"/>
              <a:t>Please complete the Senior Survey online </a:t>
            </a:r>
          </a:p>
          <a:p>
            <a:pPr marL="0" indent="0" algn="ctr">
              <a:buFontTx/>
              <a:buNone/>
              <a:defRPr/>
            </a:pPr>
            <a:r>
              <a:rPr lang="en-US" dirty="0">
                <a:highlight>
                  <a:srgbClr val="FFFF00"/>
                </a:highlight>
                <a:hlinkClick r:id="rId2"/>
              </a:rPr>
              <a:t>https://forms.office.com/r/DfXAfZLLPh</a:t>
            </a:r>
            <a:endParaRPr lang="en-US" dirty="0">
              <a:highlight>
                <a:srgbClr val="FFFF00"/>
              </a:highlight>
            </a:endParaRPr>
          </a:p>
          <a:p>
            <a:pPr marL="0" indent="0" algn="ctr">
              <a:buFontTx/>
              <a:buNone/>
              <a:defRPr/>
            </a:pPr>
            <a:r>
              <a:rPr lang="en-US" dirty="0"/>
              <a:t>Or </a:t>
            </a:r>
          </a:p>
          <a:p>
            <a:pPr marL="0" indent="0" algn="ctr">
              <a:buFontTx/>
              <a:buNone/>
              <a:defRPr/>
            </a:pPr>
            <a:endParaRPr lang="en-US" dirty="0"/>
          </a:p>
        </p:txBody>
      </p:sp>
      <p:pic>
        <p:nvPicPr>
          <p:cNvPr id="38916" name="Picture 4">
            <a:extLst>
              <a:ext uri="{FF2B5EF4-FFF2-40B4-BE49-F238E27FC236}">
                <a16:creationId xmlns:a16="http://schemas.microsoft.com/office/drawing/2014/main" id="{1E5C4CCE-45CC-4AD7-BAE9-A924AA3E9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9624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A3E3F98-E58A-468E-B62B-7DF38C72E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Questions? 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4077921-2DE2-4C8B-A576-A5A36689B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dirty="0"/>
              <a:t>I am here to help students and parents plan for post-secondary options.  Email me if you would like to set up an appointment.</a:t>
            </a:r>
          </a:p>
          <a:p>
            <a:pPr marL="0" indent="0">
              <a:buFontTx/>
              <a:buNone/>
              <a:defRPr/>
            </a:pPr>
            <a:endParaRPr lang="en-US" altLang="en-US" dirty="0"/>
          </a:p>
          <a:p>
            <a:pPr marL="0" indent="0">
              <a:buFontTx/>
              <a:buNone/>
              <a:defRPr/>
            </a:pPr>
            <a:r>
              <a:rPr lang="en-US" altLang="en-US" dirty="0"/>
              <a:t>Teresa Dennis 850-561-8365 or </a:t>
            </a:r>
            <a:r>
              <a:rPr lang="en-US" altLang="en-US" dirty="0">
                <a:hlinkClick r:id="rId2"/>
              </a:rPr>
              <a:t>dennist@leonschools.net</a:t>
            </a:r>
            <a:r>
              <a:rPr lang="en-US" altLang="en-US" dirty="0"/>
              <a:t> </a:t>
            </a:r>
          </a:p>
          <a:p>
            <a:pPr marL="0" indent="0">
              <a:buFontTx/>
              <a:buNone/>
              <a:defRPr/>
            </a:pPr>
            <a:r>
              <a:rPr lang="en-US" altLang="en-US" sz="2800" dirty="0"/>
              <a:t>				</a:t>
            </a:r>
          </a:p>
          <a:p>
            <a:pPr>
              <a:defRPr/>
            </a:pPr>
            <a:endParaRPr lang="en-US" altLang="en-US" sz="28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DB82DB1-E947-4EEB-9C87-041C959E1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Standard Diploma Requirements:  24 credit diploma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B65FE6B-0AF7-4C15-B95D-5963C2FE24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altLang="en-US" sz="2000"/>
              <a:t>4 credits in English</a:t>
            </a:r>
          </a:p>
          <a:p>
            <a:r>
              <a:rPr lang="en-US" altLang="en-US" sz="2000"/>
              <a:t>4 credit in Math to include Algebra I and Geometry</a:t>
            </a:r>
          </a:p>
          <a:p>
            <a:r>
              <a:rPr lang="en-US" altLang="en-US" sz="2000"/>
              <a:t>3 credits in Science to include Biology</a:t>
            </a:r>
          </a:p>
          <a:p>
            <a:r>
              <a:rPr lang="en-US" altLang="en-US" sz="2000"/>
              <a:t>3 credit in Social Science:  World History, US History, Economics/US Government</a:t>
            </a:r>
          </a:p>
          <a:p>
            <a:r>
              <a:rPr lang="en-US" altLang="en-US" sz="2000"/>
              <a:t>1 credit in Fine/Approved Practical Art</a:t>
            </a:r>
          </a:p>
          <a:p>
            <a:r>
              <a:rPr lang="en-US" altLang="en-US" sz="2000"/>
              <a:t>1 credit in HOPE-PE</a:t>
            </a:r>
          </a:p>
          <a:p>
            <a:r>
              <a:rPr lang="en-US" altLang="en-US" sz="2000"/>
              <a:t>8 Elective Credits</a:t>
            </a:r>
          </a:p>
          <a:p>
            <a:r>
              <a:rPr lang="en-US" altLang="en-US" sz="2000"/>
              <a:t>2.00 unweighted Cumulative GPA</a:t>
            </a:r>
          </a:p>
          <a:p>
            <a:r>
              <a:rPr lang="en-US" altLang="en-US" sz="2000"/>
              <a:t>Pass Grade 10 FSA ELA </a:t>
            </a:r>
          </a:p>
          <a:p>
            <a:r>
              <a:rPr lang="en-US" altLang="en-US" sz="2000"/>
              <a:t>Pass Algebra EOC</a:t>
            </a:r>
          </a:p>
          <a:p>
            <a:r>
              <a:rPr lang="en-US" altLang="en-US" sz="2000"/>
              <a:t>Complete an online course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D06539E-5B57-431B-B750-0D120E461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Standard Diploma Requirements:  ACCEL diploma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C210600-37CC-4513-9861-BC3BD786CA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altLang="en-US" sz="2200"/>
              <a:t>4 credits in English</a:t>
            </a:r>
          </a:p>
          <a:p>
            <a:r>
              <a:rPr lang="en-US" altLang="en-US" sz="2200"/>
              <a:t>4 credit in Math to include Algebra I and Geometry</a:t>
            </a:r>
          </a:p>
          <a:p>
            <a:r>
              <a:rPr lang="en-US" altLang="en-US" sz="2200"/>
              <a:t>3 credits in Science to include Biology</a:t>
            </a:r>
          </a:p>
          <a:p>
            <a:r>
              <a:rPr lang="en-US" altLang="en-US" sz="2200"/>
              <a:t>3 credit in Social Science:  World History, US History, Economics/US Government</a:t>
            </a:r>
          </a:p>
          <a:p>
            <a:r>
              <a:rPr lang="en-US" altLang="en-US" sz="2200"/>
              <a:t>1 credit in Fine/Approved Practical Art</a:t>
            </a:r>
          </a:p>
          <a:p>
            <a:r>
              <a:rPr lang="en-US" altLang="en-US" sz="2200"/>
              <a:t>3 Elective Credits</a:t>
            </a:r>
          </a:p>
          <a:p>
            <a:r>
              <a:rPr lang="en-US" altLang="en-US" sz="2200"/>
              <a:t>2.00 unweighted Cumulative GPA</a:t>
            </a:r>
          </a:p>
          <a:p>
            <a:r>
              <a:rPr lang="en-US" altLang="en-US" sz="2200"/>
              <a:t>Pass Grade 10 FSA ELA </a:t>
            </a:r>
          </a:p>
          <a:p>
            <a:r>
              <a:rPr lang="en-US" altLang="en-US" sz="2200"/>
              <a:t>Pass Algebra EOC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DD13394F-9ED8-4EEC-9283-CE4417565D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Options After High School</a:t>
            </a:r>
          </a:p>
        </p:txBody>
      </p:sp>
      <p:sp>
        <p:nvSpPr>
          <p:cNvPr id="11267" name="Rectangle 1027">
            <a:extLst>
              <a:ext uri="{FF2B5EF4-FFF2-40B4-BE49-F238E27FC236}">
                <a16:creationId xmlns:a16="http://schemas.microsoft.com/office/drawing/2014/main" id="{7FBC834F-A584-4182-863B-D5D034BDB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Work</a:t>
            </a:r>
          </a:p>
          <a:p>
            <a:r>
              <a:rPr lang="en-US" altLang="en-US"/>
              <a:t>Military: Active, Reserves,ROTC,Academy</a:t>
            </a:r>
          </a:p>
          <a:p>
            <a:r>
              <a:rPr lang="en-US" altLang="en-US"/>
              <a:t>Vocational School</a:t>
            </a:r>
          </a:p>
          <a:p>
            <a:r>
              <a:rPr lang="en-US" altLang="en-US"/>
              <a:t>Community College</a:t>
            </a:r>
          </a:p>
          <a:p>
            <a:r>
              <a:rPr lang="en-US" altLang="en-US"/>
              <a:t>University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B31642A-D3C8-494C-9D36-FB872396E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Applying to College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34F3C02-EA65-4A94-B66B-06783EFF6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Families should be able to answer the following questions for themselves:</a:t>
            </a:r>
          </a:p>
          <a:p>
            <a:pPr lvl="1"/>
            <a:r>
              <a:rPr lang="en-US" altLang="en-US"/>
              <a:t>Does your student like school?  Have they been successful?</a:t>
            </a:r>
          </a:p>
          <a:p>
            <a:pPr lvl="1"/>
            <a:r>
              <a:rPr lang="en-US" altLang="en-US"/>
              <a:t>What institutions best fit the student’s academic and social interests and educational objectives?</a:t>
            </a:r>
          </a:p>
          <a:p>
            <a:pPr lvl="1"/>
            <a:r>
              <a:rPr lang="en-US" altLang="en-US"/>
              <a:t>How much is the family able to reasonably afford to help the student meet his or her educational goals?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>
            <a:extLst>
              <a:ext uri="{FF2B5EF4-FFF2-40B4-BE49-F238E27FC236}">
                <a16:creationId xmlns:a16="http://schemas.microsoft.com/office/drawing/2014/main" id="{2B945F4B-B02A-45C4-AF74-9FF417992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Consider 2 to 6 Colleges</a:t>
            </a:r>
          </a:p>
        </p:txBody>
      </p:sp>
      <p:sp>
        <p:nvSpPr>
          <p:cNvPr id="13315" name="Rectangle 1027">
            <a:extLst>
              <a:ext uri="{FF2B5EF4-FFF2-40B4-BE49-F238E27FC236}">
                <a16:creationId xmlns:a16="http://schemas.microsoft.com/office/drawing/2014/main" id="{7ABB53A1-2772-4C9B-B5DB-3CD59B165D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33600"/>
            <a:ext cx="4267200" cy="4038600"/>
          </a:xfrm>
        </p:spPr>
        <p:txBody>
          <a:bodyPr/>
          <a:lstStyle/>
          <a:p>
            <a:r>
              <a:rPr lang="en-US" altLang="en-US"/>
              <a:t>2 reaches</a:t>
            </a:r>
          </a:p>
          <a:p>
            <a:r>
              <a:rPr lang="en-US" altLang="en-US"/>
              <a:t>3 targets</a:t>
            </a:r>
          </a:p>
          <a:p>
            <a:r>
              <a:rPr lang="en-US" altLang="en-US"/>
              <a:t>1 safety</a:t>
            </a:r>
          </a:p>
          <a:p>
            <a:r>
              <a:rPr lang="en-US" altLang="en-US"/>
              <a:t>visit campus</a:t>
            </a:r>
          </a:p>
          <a:p>
            <a:r>
              <a:rPr lang="en-US" altLang="en-US"/>
              <a:t>with alumni</a:t>
            </a:r>
          </a:p>
          <a:p>
            <a:pPr>
              <a:buFontTx/>
              <a:buNone/>
            </a:pPr>
            <a:r>
              <a:rPr lang="en-US" altLang="en-US"/>
              <a:t>www.collegeweeklive.com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13316" name="Rectangle 1028">
            <a:extLst>
              <a:ext uri="{FF2B5EF4-FFF2-40B4-BE49-F238E27FC236}">
                <a16:creationId xmlns:a16="http://schemas.microsoft.com/office/drawing/2014/main" id="{1E09DD6B-4076-4452-9DB9-259AD86A726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b="1" u="sng"/>
              <a:t>Freshman Retention Rate</a:t>
            </a:r>
            <a:r>
              <a:rPr lang="en-US" altLang="en-US" sz="2400"/>
              <a:t>:  how many students return after their freshmen year?</a:t>
            </a:r>
          </a:p>
          <a:p>
            <a:r>
              <a:rPr lang="en-US" altLang="en-US" sz="2400"/>
              <a:t>How big are freshmen classes?</a:t>
            </a:r>
          </a:p>
          <a:p>
            <a:r>
              <a:rPr lang="en-US" altLang="en-US" sz="2400"/>
              <a:t>6 yr Graduation rate?</a:t>
            </a:r>
          </a:p>
          <a:p>
            <a:r>
              <a:rPr lang="en-US" altLang="en-US" sz="2400"/>
              <a:t>Are freshman required to live in a dorm?</a:t>
            </a:r>
          </a:p>
          <a:p>
            <a:r>
              <a:rPr lang="en-US" altLang="en-US" sz="2400"/>
              <a:t>AP credit policies?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386483E-F3B9-4577-BFC4-7D79A8649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SAT Reasoning Test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A3F8934-51D1-46CA-BB29-2CEFFABCC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solidFill>
                  <a:schemeClr val="bg2"/>
                </a:solidFill>
              </a:rPr>
              <a:t>   </a:t>
            </a:r>
            <a:r>
              <a:rPr lang="en-US" altLang="en-US">
                <a:hlinkClick r:id="rId2"/>
              </a:rPr>
              <a:t>www.sat.org/register</a:t>
            </a:r>
            <a:r>
              <a:rPr lang="en-US" altLang="en-US"/>
              <a:t> </a:t>
            </a:r>
          </a:p>
          <a:p>
            <a:pPr>
              <a:buFontTx/>
              <a:buNone/>
            </a:pPr>
            <a:r>
              <a:rPr lang="en-US" altLang="en-US" sz="2800"/>
              <a:t>LCVS Code:  102628</a:t>
            </a:r>
          </a:p>
          <a:p>
            <a:r>
              <a:rPr lang="en-US" altLang="en-US" sz="2400"/>
              <a:t>SAT @ $55 </a:t>
            </a:r>
          </a:p>
          <a:p>
            <a:r>
              <a:rPr lang="en-US" altLang="en-US" sz="2400"/>
              <a:t>Test Date: Nov. 5 / Registration by Oct. 7</a:t>
            </a:r>
          </a:p>
          <a:p>
            <a:r>
              <a:rPr lang="en-US" altLang="en-US" sz="2400"/>
              <a:t>Test Date: Dec. 3  / Registration by Nov. 3</a:t>
            </a:r>
          </a:p>
          <a:p>
            <a:r>
              <a:rPr lang="en-US" altLang="en-US" sz="2400"/>
              <a:t>Test Date Mar. 11 / Registration by Feb. 10</a:t>
            </a:r>
          </a:p>
          <a:p>
            <a:r>
              <a:rPr lang="en-US" altLang="en-US" sz="2400"/>
              <a:t>Fee Waivers available for eligible students</a:t>
            </a:r>
          </a:p>
          <a:p>
            <a:pPr lvl="1"/>
            <a:r>
              <a:rPr lang="en-US" altLang="en-US" sz="2400">
                <a:hlinkClick r:id="rId3"/>
              </a:rPr>
              <a:t>https://collegereadiness.collegeboard.org/sat/register/fees/fee-waivers</a:t>
            </a:r>
            <a:r>
              <a:rPr lang="en-US" altLang="en-US" sz="2400"/>
              <a:t> - contact your counselor for assistance.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ontemporary">
  <a:themeElements>
    <a:clrScheme name="Contemporary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6CC1CE80D3364D8EA609DE09E2B15B" ma:contentTypeVersion="16" ma:contentTypeDescription="Create a new document." ma:contentTypeScope="" ma:versionID="25288be297456c25b8a875a7536ae36b">
  <xsd:schema xmlns:xsd="http://www.w3.org/2001/XMLSchema" xmlns:xs="http://www.w3.org/2001/XMLSchema" xmlns:p="http://schemas.microsoft.com/office/2006/metadata/properties" xmlns:ns1="http://schemas.microsoft.com/sharepoint/v3" xmlns:ns3="3214d7ef-87de-47e0-a1b0-a9d1f49fdb0e" xmlns:ns4="9b3115b1-cf62-451e-b695-165885c67174" targetNamespace="http://schemas.microsoft.com/office/2006/metadata/properties" ma:root="true" ma:fieldsID="8b5d47a098e902e46baf4505b83e4aec" ns1:_="" ns3:_="" ns4:_="">
    <xsd:import namespace="http://schemas.microsoft.com/sharepoint/v3"/>
    <xsd:import namespace="3214d7ef-87de-47e0-a1b0-a9d1f49fdb0e"/>
    <xsd:import namespace="9b3115b1-cf62-451e-b695-165885c671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4d7ef-87de-47e0-a1b0-a9d1f49fdb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115b1-cf62-451e-b695-165885c6717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A1CDA6D-5693-43DA-8968-E276B99F30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214d7ef-87de-47e0-a1b0-a9d1f49fdb0e"/>
    <ds:schemaRef ds:uri="9b3115b1-cf62-451e-b695-165885c671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0DDF8B-2475-4F48-A261-EB64BA7044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3BC75B-2CB8-499E-AAFA-83DEB4F024D8}">
  <ds:schemaRefs>
    <ds:schemaRef ds:uri="http://purl.org/dc/elements/1.1/"/>
    <ds:schemaRef ds:uri="9b3115b1-cf62-451e-b695-165885c67174"/>
    <ds:schemaRef ds:uri="3214d7ef-87de-47e0-a1b0-a9d1f49fdb0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4508</TotalTime>
  <Words>1899</Words>
  <Application>Microsoft Office PowerPoint</Application>
  <PresentationFormat>On-screen Show (4:3)</PresentationFormat>
  <Paragraphs>244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Times New Roman</vt:lpstr>
      <vt:lpstr>Wingdings</vt:lpstr>
      <vt:lpstr>Copperplate Gothic Light</vt:lpstr>
      <vt:lpstr>Contemporary</vt:lpstr>
      <vt:lpstr>Senior Year &amp; Post Secondary Planning</vt:lpstr>
      <vt:lpstr>Graduation: Class of 2023</vt:lpstr>
      <vt:lpstr>FLDOE Academic Advisement Flyer</vt:lpstr>
      <vt:lpstr>Standard Diploma Requirements:  24 credit diploma</vt:lpstr>
      <vt:lpstr>Standard Diploma Requirements:  ACCEL diploma</vt:lpstr>
      <vt:lpstr>Options After High School</vt:lpstr>
      <vt:lpstr>Applying to College</vt:lpstr>
      <vt:lpstr>Consider 2 to 6 Colleges</vt:lpstr>
      <vt:lpstr>SAT Reasoning Test</vt:lpstr>
      <vt:lpstr>SAT Practice </vt:lpstr>
      <vt:lpstr>ACT</vt:lpstr>
      <vt:lpstr>    State University System ( SUS)</vt:lpstr>
      <vt:lpstr>Applying to a State University</vt:lpstr>
      <vt:lpstr>Florida Universities (not all) </vt:lpstr>
      <vt:lpstr>Competitive Colleges</vt:lpstr>
      <vt:lpstr>Admission Advice</vt:lpstr>
      <vt:lpstr>Community &amp; State Colleges</vt:lpstr>
      <vt:lpstr>Community &amp; State Colleges</vt:lpstr>
      <vt:lpstr>Benefits of Community College</vt:lpstr>
      <vt:lpstr>                          </vt:lpstr>
      <vt:lpstr>Lively Technical Center</vt:lpstr>
      <vt:lpstr>Financial Aid </vt:lpstr>
      <vt:lpstr>Net Price Calculator</vt:lpstr>
      <vt:lpstr>Florida Bright Futures Scholarship Program </vt:lpstr>
      <vt:lpstr>Academic Scholars Award **</vt:lpstr>
      <vt:lpstr>Medallion Scholars Award **</vt:lpstr>
      <vt:lpstr>Academic &amp; Medallion Coursework</vt:lpstr>
      <vt:lpstr>Gold Seal Vocational Award</vt:lpstr>
      <vt:lpstr>Gold Seal CAPE Scholars (GSC)</vt:lpstr>
      <vt:lpstr>Applying for Bright Futures</vt:lpstr>
      <vt:lpstr>Best &amp; Brightest Scholarship</vt:lpstr>
      <vt:lpstr>Stay informed – visit our website!</vt:lpstr>
      <vt:lpstr>SENIOR SURVEY</vt:lpstr>
      <vt:lpstr>Questions?  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Requirements</dc:title>
  <dc:creator>Teri Gimbel</dc:creator>
  <cp:lastModifiedBy>Dennis, Teresa</cp:lastModifiedBy>
  <cp:revision>322</cp:revision>
  <cp:lastPrinted>2013-09-30T16:25:26Z</cp:lastPrinted>
  <dcterms:created xsi:type="dcterms:W3CDTF">1999-09-13T14:32:22Z</dcterms:created>
  <dcterms:modified xsi:type="dcterms:W3CDTF">2022-09-23T16:48:19Z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0x0101001A6CC1CE80D3364D8EA609DE09E2B15B</vt:lpwstr>
  </property>
</Properties>
</file>